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62AE4-EEE9-45A6-8551-71C55186B10A}" v="158" dt="2022-10-04T19:01:35.329"/>
    <p1510:client id="{7762E5B8-E511-461F-8ED2-C88BF0B34898}" v="401" dt="2022-10-04T20:21:46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4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3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0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68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04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59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20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5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4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9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8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0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3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7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8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79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>
                <a:cs typeface="Calibri Light"/>
              </a:rPr>
              <a:t>Elemente de combinatorica in </a:t>
            </a:r>
            <a:r>
              <a:rPr lang="ro-RO" dirty="0" err="1">
                <a:cs typeface="Calibri Light"/>
              </a:rPr>
              <a:t>viata</a:t>
            </a:r>
            <a:r>
              <a:rPr lang="ro-RO" dirty="0">
                <a:cs typeface="Calibri Light"/>
              </a:rPr>
              <a:t> de zi cu zi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8407977" y="6052560"/>
            <a:ext cx="3541569" cy="49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 err="1">
                <a:cs typeface="Calibri"/>
              </a:rPr>
              <a:t>Realizat:Arteom</a:t>
            </a:r>
            <a:r>
              <a:rPr lang="ro-RO" dirty="0">
                <a:cs typeface="Calibri"/>
              </a:rPr>
              <a:t> </a:t>
            </a:r>
            <a:r>
              <a:rPr lang="ro-RO" dirty="0" err="1">
                <a:cs typeface="Calibri"/>
              </a:rPr>
              <a:t>Avetisean</a:t>
            </a:r>
            <a:endParaRPr lang="ro-RO" dirty="0" err="1"/>
          </a:p>
        </p:txBody>
      </p:sp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5F6EE8D-A5A8-F18B-1F84-4D2995D4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047" y="42746"/>
            <a:ext cx="5176023" cy="1905000"/>
          </a:xfrm>
        </p:spPr>
        <p:txBody>
          <a:bodyPr/>
          <a:lstStyle/>
          <a:p>
            <a:r>
              <a:rPr lang="ro-RO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Multumesc</a:t>
            </a:r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de </a:t>
            </a:r>
            <a:r>
              <a:rPr lang="ro-RO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atentie</a:t>
            </a:r>
            <a:endParaRPr lang="ro-RO" dirty="0" err="1"/>
          </a:p>
        </p:txBody>
      </p:sp>
      <p:pic>
        <p:nvPicPr>
          <p:cNvPr id="5" name="Imagine 5" descr="O imagine care conține text, postură, grup, persoană&#10;&#10;Descriere generată automat">
            <a:extLst>
              <a:ext uri="{FF2B5EF4-FFF2-40B4-BE49-F238E27FC236}">
                <a16:creationId xmlns:a16="http://schemas.microsoft.com/office/drawing/2014/main" id="{9246E344-781E-F79A-E6DF-F3B5F720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95" y="1467796"/>
            <a:ext cx="8318806" cy="53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A837D50-AE64-7B6D-16EF-E9346D67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586" y="417080"/>
            <a:ext cx="7588828" cy="1325563"/>
          </a:xfrm>
        </p:spPr>
        <p:txBody>
          <a:bodyPr/>
          <a:lstStyle/>
          <a:p>
            <a:r>
              <a:rPr lang="ro" b="1" dirty="0">
                <a:ea typeface="+mj-lt"/>
                <a:cs typeface="+mj-lt"/>
              </a:rPr>
              <a:t>ELEMENTE DE COMBINATORICA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412CB31-070D-917A-AA97-7017EAF0F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6218"/>
            <a:ext cx="9905998" cy="1767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" dirty="0">
                <a:ea typeface="+mn-lt"/>
                <a:cs typeface="+mn-lt"/>
              </a:rPr>
              <a:t>Deseori suntem </a:t>
            </a:r>
            <a:r>
              <a:rPr lang="ro" dirty="0" err="1">
                <a:ea typeface="+mn-lt"/>
                <a:cs typeface="+mn-lt"/>
              </a:rPr>
              <a:t>pusi</a:t>
            </a:r>
            <a:r>
              <a:rPr lang="ro" dirty="0">
                <a:ea typeface="+mn-lt"/>
                <a:cs typeface="+mn-lt"/>
              </a:rPr>
              <a:t> in </a:t>
            </a:r>
            <a:r>
              <a:rPr lang="ro" dirty="0" err="1">
                <a:ea typeface="+mn-lt"/>
                <a:cs typeface="+mn-lt"/>
              </a:rPr>
              <a:t>situatia</a:t>
            </a:r>
            <a:r>
              <a:rPr lang="ro" dirty="0">
                <a:ea typeface="+mn-lt"/>
                <a:cs typeface="+mn-lt"/>
              </a:rPr>
              <a:t> de a evalua </a:t>
            </a:r>
            <a:r>
              <a:rPr lang="ro" dirty="0" err="1">
                <a:ea typeface="+mn-lt"/>
                <a:cs typeface="+mn-lt"/>
              </a:rPr>
              <a:t>numarul</a:t>
            </a:r>
            <a:r>
              <a:rPr lang="ro" dirty="0">
                <a:ea typeface="+mn-lt"/>
                <a:cs typeface="+mn-lt"/>
              </a:rPr>
              <a:t> unor </a:t>
            </a:r>
            <a:r>
              <a:rPr lang="ro" dirty="0" err="1">
                <a:ea typeface="+mn-lt"/>
                <a:cs typeface="+mn-lt"/>
              </a:rPr>
              <a:t>grupari</a:t>
            </a:r>
            <a:r>
              <a:rPr lang="ro" dirty="0">
                <a:ea typeface="+mn-lt"/>
                <a:cs typeface="+mn-lt"/>
              </a:rPr>
              <a:t> care se pot forma cu obiectele unei </a:t>
            </a:r>
            <a:r>
              <a:rPr lang="ro" dirty="0" err="1">
                <a:ea typeface="+mn-lt"/>
                <a:cs typeface="+mn-lt"/>
              </a:rPr>
              <a:t>multimi</a:t>
            </a:r>
            <a:r>
              <a:rPr lang="ro" dirty="0">
                <a:ea typeface="+mn-lt"/>
                <a:cs typeface="+mn-lt"/>
              </a:rPr>
              <a:t> date. Fie M o </a:t>
            </a:r>
            <a:r>
              <a:rPr lang="ro" dirty="0" err="1">
                <a:ea typeface="+mn-lt"/>
                <a:cs typeface="+mn-lt"/>
              </a:rPr>
              <a:t>multime</a:t>
            </a:r>
            <a:r>
              <a:rPr lang="ro" dirty="0">
                <a:ea typeface="+mn-lt"/>
                <a:cs typeface="+mn-lt"/>
              </a:rPr>
              <a:t> data, finita, cu elementele sale notate astfel: x</a:t>
            </a:r>
            <a:r>
              <a:rPr lang="ro" baseline="-25000" dirty="0">
                <a:ea typeface="+mn-lt"/>
                <a:cs typeface="+mn-lt"/>
              </a:rPr>
              <a:t>1</a:t>
            </a:r>
            <a:r>
              <a:rPr lang="ro" dirty="0">
                <a:ea typeface="+mn-lt"/>
                <a:cs typeface="+mn-lt"/>
              </a:rPr>
              <a:t>, x</a:t>
            </a:r>
            <a:r>
              <a:rPr lang="ro" baseline="-25000" dirty="0">
                <a:ea typeface="+mn-lt"/>
                <a:cs typeface="+mn-lt"/>
              </a:rPr>
              <a:t>2</a:t>
            </a:r>
            <a:r>
              <a:rPr lang="ro" dirty="0">
                <a:ea typeface="+mn-lt"/>
                <a:cs typeface="+mn-lt"/>
              </a:rPr>
              <a:t>, x</a:t>
            </a:r>
            <a:r>
              <a:rPr lang="ro" baseline="-25000" dirty="0">
                <a:ea typeface="+mn-lt"/>
                <a:cs typeface="+mn-lt"/>
              </a:rPr>
              <a:t>3</a:t>
            </a:r>
            <a:r>
              <a:rPr lang="ro" dirty="0">
                <a:ea typeface="+mn-lt"/>
                <a:cs typeface="+mn-lt"/>
              </a:rPr>
              <a:t>, . , </a:t>
            </a:r>
            <a:r>
              <a:rPr lang="ro" dirty="0" err="1">
                <a:ea typeface="+mn-lt"/>
                <a:cs typeface="+mn-lt"/>
              </a:rPr>
              <a:t>x</a:t>
            </a:r>
            <a:r>
              <a:rPr lang="ro" baseline="-25000" dirty="0" err="1">
                <a:ea typeface="+mn-lt"/>
                <a:cs typeface="+mn-lt"/>
              </a:rPr>
              <a:t>n</a:t>
            </a:r>
            <a:r>
              <a:rPr lang="ro" dirty="0">
                <a:ea typeface="+mn-lt"/>
                <a:cs typeface="+mn-lt"/>
              </a:rPr>
              <a:t>. O </a:t>
            </a:r>
            <a:r>
              <a:rPr lang="ro" u="sng" dirty="0">
                <a:ea typeface="+mn-lt"/>
                <a:cs typeface="+mn-lt"/>
              </a:rPr>
              <a:t>grupare cu k elemente</a:t>
            </a:r>
            <a:r>
              <a:rPr lang="ro" dirty="0">
                <a:ea typeface="+mn-lt"/>
                <a:cs typeface="+mn-lt"/>
              </a:rPr>
              <a:t> ale </a:t>
            </a:r>
            <a:r>
              <a:rPr lang="ro" dirty="0" err="1">
                <a:ea typeface="+mn-lt"/>
                <a:cs typeface="+mn-lt"/>
              </a:rPr>
              <a:t>multimii</a:t>
            </a:r>
            <a:r>
              <a:rPr lang="ro" dirty="0">
                <a:ea typeface="+mn-lt"/>
                <a:cs typeface="+mn-lt"/>
              </a:rPr>
              <a:t> M este o succesiune de k elemente, 1</a:t>
            </a:r>
            <a:r>
              <a:rPr lang="ro-RO" dirty="0">
                <a:ea typeface="+mn-lt"/>
                <a:cs typeface="+mn-lt"/>
              </a:rPr>
              <a:t> </a:t>
            </a:r>
            <a:r>
              <a:rPr lang="ro" dirty="0">
                <a:ea typeface="+mn-lt"/>
                <a:cs typeface="+mn-lt"/>
              </a:rPr>
              <a:t>k</a:t>
            </a:r>
            <a:r>
              <a:rPr lang="ro-RO" dirty="0">
                <a:ea typeface="+mn-lt"/>
                <a:cs typeface="+mn-lt"/>
              </a:rPr>
              <a:t> </a:t>
            </a:r>
            <a:r>
              <a:rPr lang="ro" dirty="0">
                <a:ea typeface="+mn-lt"/>
                <a:cs typeface="+mn-lt"/>
              </a:rPr>
              <a:t>n, distincte sau nu. O grupare este caracterizata prin obiectele din care este formata si ordinea in care acestea sunt considerate.</a:t>
            </a:r>
            <a:endParaRPr lang="ro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Imagine 5" descr="O imagine care conține text&#10;&#10;Descriere generată automat">
            <a:extLst>
              <a:ext uri="{FF2B5EF4-FFF2-40B4-BE49-F238E27FC236}">
                <a16:creationId xmlns:a16="http://schemas.microsoft.com/office/drawing/2014/main" id="{03EB51CE-A295-601A-F264-8922BFAD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99" y="4207470"/>
            <a:ext cx="4257905" cy="2122962"/>
          </a:xfrm>
          <a:prstGeom prst="rect">
            <a:avLst/>
          </a:prstGeom>
        </p:spPr>
      </p:pic>
      <p:pic>
        <p:nvPicPr>
          <p:cNvPr id="8" name="Imagine 8" descr="O imagine care conține lacăt, produse din metal&#10;&#10;Descriere generată automat">
            <a:extLst>
              <a:ext uri="{FF2B5EF4-FFF2-40B4-BE49-F238E27FC236}">
                <a16:creationId xmlns:a16="http://schemas.microsoft.com/office/drawing/2014/main" id="{CE0B6CDD-E30E-6DEA-1AA4-34FF831F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02" y="4203080"/>
            <a:ext cx="4257907" cy="21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6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4B2810-38F4-6A6C-36C4-98C852F2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59" y="191429"/>
            <a:ext cx="2295292" cy="836342"/>
          </a:xfrm>
        </p:spPr>
        <p:txBody>
          <a:bodyPr>
            <a:normAutofit fontScale="90000"/>
          </a:bodyPr>
          <a:lstStyle/>
          <a:p>
            <a:r>
              <a:rPr lang="ro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Permutari</a:t>
            </a:r>
            <a:endParaRPr lang="ro-RO" dirty="0" err="1">
              <a:ea typeface="+mj-lt"/>
              <a:cs typeface="+mj-l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A92E4F1-ECC1-BFFC-B1D1-9CB242BE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61585"/>
            <a:ext cx="9905998" cy="2761786"/>
          </a:xfrm>
        </p:spPr>
        <p:txBody>
          <a:bodyPr/>
          <a:lstStyle/>
          <a:p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Fie M o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multime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cu n elemente distincte, M 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= .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Orice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grupare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cu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n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elemente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distincte ale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imii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M se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numeste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fr" u="sng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permutare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asupra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multimii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M. Ca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exemplu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consideram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multimea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M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cu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elementele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.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Permut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rile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posibile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ale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elementelor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acestei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sunt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urmatoarele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: (1,2,3), (1,3,2), (2,1,3), (2,3,1), (3,1,2), (3,2,1).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Grup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arile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cu trei elemente 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(2,1,2)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sau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(3,3,3) nu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sunt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permutari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asupra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multimii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M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deoarece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elementele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lor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nu </a:t>
            </a:r>
            <a:r>
              <a:rPr lang="fr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sunt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distincte.</a:t>
            </a:r>
            <a:endParaRPr lang="ro-RO" dirty="0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9F4562AB-4796-9078-E372-E05C5BBF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80" y="3969007"/>
            <a:ext cx="2396119" cy="27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A3FCA7C-367B-71F9-3A72-F25A002B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389" y="284356"/>
            <a:ext cx="3503340" cy="1282391"/>
          </a:xfrm>
        </p:spPr>
        <p:txBody>
          <a:bodyPr/>
          <a:lstStyle/>
          <a:p>
            <a:r>
              <a:rPr lang="ro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Aranjamente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FCF0F0E-C054-1E07-B6C1-60995B22E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4902"/>
            <a:ext cx="9905998" cy="1655958"/>
          </a:xfrm>
        </p:spPr>
        <p:txBody>
          <a:bodyPr/>
          <a:lstStyle/>
          <a:p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Fie M o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multime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de n elemente distincte, n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2.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Gruparile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cu k elemente distincte ale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multimii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M, 1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n, se numesc </a:t>
            </a:r>
            <a:r>
              <a:rPr lang="ro" u="sng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aranjamente de n obiecte luate cate k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Numarul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total al acestora se </a:t>
            </a:r>
            <a:r>
              <a:rPr lang="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noteaza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cu </a:t>
            </a:r>
            <a:r>
              <a:rPr lang="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ro" baseline="30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</a:t>
            </a:r>
            <a:r>
              <a:rPr lang="ro" baseline="-25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</a:t>
            </a:r>
            <a:r>
              <a:rPr lang="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si este dat de formula</a:t>
            </a:r>
            <a:endParaRPr lang="ro-RO" dirty="0"/>
          </a:p>
        </p:txBody>
      </p:sp>
      <p:pic>
        <p:nvPicPr>
          <p:cNvPr id="4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70B20B30-73DD-6780-6FE8-77D8BBFD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98693"/>
            <a:ext cx="5781907" cy="20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34B046A-3FCB-4BC6-9D75-770E6416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5868"/>
            <a:ext cx="9905998" cy="1059366"/>
          </a:xfrm>
        </p:spPr>
        <p:txBody>
          <a:bodyPr>
            <a:normAutofit fontScale="90000"/>
          </a:bodyPr>
          <a:lstStyle/>
          <a:p>
            <a:r>
              <a:rPr lang="ro-RO" dirty="0"/>
              <a:t>Unde se folosește combinatorica în viața reală?</a:t>
            </a:r>
            <a:br>
              <a:rPr lang="ro-RO" dirty="0"/>
            </a:br>
            <a:endParaRPr lang="ro-RO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ro-RO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3AB7570-8552-9EA2-FF60-C56B02533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75730"/>
            <a:ext cx="9905998" cy="3124201"/>
          </a:xfrm>
        </p:spPr>
        <p:txBody>
          <a:bodyPr/>
          <a:lstStyle/>
          <a:p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Combinatoria este folosită </a:t>
            </a:r>
            <a:r>
              <a:rPr lang="ro-RO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frecvent în informatică pentru a obține formule și estimări în analiza algoritmilor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. Un matematician care studiază combinatorică este numit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combinatorist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</a:p>
          <a:p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Combinatoria este folosită pentru a </a:t>
            </a:r>
            <a:r>
              <a:rPr lang="ro-RO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studia enumerarea graficelor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. Acest lucru poate fi văzut ca numărarea numărului de grafice posibile diferite care pot fi utilizate pentru o anumită aplicație sau model. Combinatoria este, de asemenea, utilizată în teoria codificării, studiul codurilor și proprietățile și caracteristicile asociate acestora.</a:t>
            </a:r>
          </a:p>
        </p:txBody>
      </p:sp>
      <p:pic>
        <p:nvPicPr>
          <p:cNvPr id="4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4E73DF9B-C91F-8478-7C35-F3956F75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66" y="4096769"/>
            <a:ext cx="6144321" cy="27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7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DFD1956-45F3-E769-2164-BAF95CD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Exemple DE probleme </a:t>
            </a:r>
            <a:r>
              <a:rPr lang="ro-RO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Aranjamete</a:t>
            </a:r>
            <a:endParaRPr lang="ro-RO" dirty="0" err="1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4D759F67-6C93-A17E-1757-B69340CB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5" y="1847436"/>
            <a:ext cx="9768467" cy="49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E4A4BF3-4B41-FBC2-37C8-470E998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746"/>
            <a:ext cx="9905998" cy="1328854"/>
          </a:xfrm>
        </p:spPr>
        <p:txBody>
          <a:bodyPr/>
          <a:lstStyle/>
          <a:p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EXEMPLU DE PROBLEMA </a:t>
            </a:r>
            <a:r>
              <a:rPr lang="ro-RO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Combinari</a:t>
            </a:r>
            <a:endParaRPr lang="ro-RO" dirty="0" err="1"/>
          </a:p>
        </p:txBody>
      </p:sp>
      <p:pic>
        <p:nvPicPr>
          <p:cNvPr id="4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5CE35DA0-A1EF-C2F4-A396-A106CD68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33" y="1783495"/>
            <a:ext cx="9164443" cy="50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F5A76A-4BD9-B5E7-FCF7-16E18492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941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Exemplu probleme </a:t>
            </a:r>
            <a:r>
              <a:rPr lang="ro-RO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permutari</a:t>
            </a:r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:</a:t>
            </a:r>
            <a:b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Pe raft sunt 50 de cărți, 25 dintre ele sunt de matematică, 8 sunt tehnice și 6 sunt economice. </a:t>
            </a:r>
            <a:endParaRPr lang="ro-RO"/>
          </a:p>
        </p:txBody>
      </p:sp>
      <p:pic>
        <p:nvPicPr>
          <p:cNvPr id="5" name="Imagine 5" descr="O imagine care conține text, carte, poliță, interior&#10;&#10;Descriere generată automat">
            <a:extLst>
              <a:ext uri="{FF2B5EF4-FFF2-40B4-BE49-F238E27FC236}">
                <a16:creationId xmlns:a16="http://schemas.microsoft.com/office/drawing/2014/main" id="{E5E24C34-C241-52A3-690E-76BC52E9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1" y="2077387"/>
            <a:ext cx="9443223" cy="47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7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F4486D3-9492-1FC5-4B74-AD83B20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67" y="451624"/>
            <a:ext cx="2685584" cy="1524000"/>
          </a:xfrm>
        </p:spPr>
        <p:txBody>
          <a:bodyPr/>
          <a:lstStyle/>
          <a:p>
            <a:r>
              <a:rPr lang="ro-RO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Concluzie 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993A6AC-8539-C5CD-F7D9-991ED75FB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706" y="1756316"/>
            <a:ext cx="9905998" cy="1823226"/>
          </a:xfrm>
        </p:spPr>
        <p:txBody>
          <a:bodyPr/>
          <a:lstStyle/>
          <a:p>
            <a:pPr marL="0" indent="0">
              <a:buNone/>
            </a:pP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concluzie pot spune ca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Aranjametele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,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Combinari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permutarile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prin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interactiunea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formulelor permit cu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usurinta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sa aflam ordinea si probabilitatea unor aranjamente.</a:t>
            </a:r>
          </a:p>
          <a:p>
            <a:pPr marL="0" indent="0">
              <a:buNone/>
            </a:pP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 ca ele pot fi aplicate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usor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 orice loc in orice </a:t>
            </a:r>
            <a:r>
              <a:rPr lang="ro-R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situatie</a:t>
            </a:r>
            <a:r>
              <a:rPr lang="ro-R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Imagine 5">
            <a:extLst>
              <a:ext uri="{FF2B5EF4-FFF2-40B4-BE49-F238E27FC236}">
                <a16:creationId xmlns:a16="http://schemas.microsoft.com/office/drawing/2014/main" id="{0A0B3286-3143-D762-1EF6-4F180DBB2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98" b="7325"/>
          <a:stretch/>
        </p:blipFill>
        <p:spPr>
          <a:xfrm>
            <a:off x="3739376" y="3578874"/>
            <a:ext cx="4713254" cy="27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5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Ecran lat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1" baseType="lpstr">
      <vt:lpstr>Mesh</vt:lpstr>
      <vt:lpstr>Elemente de combinatorica in viata de zi cu zi</vt:lpstr>
      <vt:lpstr>ELEMENTE DE COMBINATORICA</vt:lpstr>
      <vt:lpstr>Permutari</vt:lpstr>
      <vt:lpstr>Aranjamente</vt:lpstr>
      <vt:lpstr>Unde se folosește combinatorica în viața reală?  </vt:lpstr>
      <vt:lpstr>Exemple DE probleme Aranjamete</vt:lpstr>
      <vt:lpstr>EXEMPLU DE PROBLEMA Combinari</vt:lpstr>
      <vt:lpstr>Exemplu probleme permutari: Pe raft sunt 50 de cărți, 25 dintre ele sunt de matematică, 8 sunt tehnice și 6 sunt economice. </vt:lpstr>
      <vt:lpstr>Concluzie </vt:lpstr>
      <vt:lpstr>Multumesc de atentie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/>
  <cp:revision>194</cp:revision>
  <dcterms:created xsi:type="dcterms:W3CDTF">2022-10-04T18:23:00Z</dcterms:created>
  <dcterms:modified xsi:type="dcterms:W3CDTF">2022-10-04T20:22:08Z</dcterms:modified>
</cp:coreProperties>
</file>